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07" r:id="rId30"/>
    <p:sldId id="295" r:id="rId31"/>
    <p:sldId id="296" r:id="rId32"/>
    <p:sldId id="305" r:id="rId33"/>
    <p:sldId id="317" r:id="rId34"/>
    <p:sldId id="318" r:id="rId35"/>
    <p:sldId id="276" r:id="rId36"/>
    <p:sldId id="286" r:id="rId37"/>
    <p:sldId id="287" r:id="rId38"/>
    <p:sldId id="281" r:id="rId39"/>
    <p:sldId id="306" r:id="rId40"/>
    <p:sldId id="289" r:id="rId41"/>
    <p:sldId id="290" r:id="rId42"/>
    <p:sldId id="291" r:id="rId43"/>
    <p:sldId id="273" r:id="rId44"/>
    <p:sldId id="314" r:id="rId45"/>
    <p:sldId id="310" r:id="rId46"/>
    <p:sldId id="304" r:id="rId47"/>
    <p:sldId id="316" r:id="rId48"/>
    <p:sldId id="271" r:id="rId49"/>
    <p:sldId id="272" r:id="rId50"/>
    <p:sldId id="282" r:id="rId51"/>
    <p:sldId id="292" r:id="rId52"/>
    <p:sldId id="322" r:id="rId53"/>
    <p:sldId id="323" r:id="rId54"/>
    <p:sldId id="324" r:id="rId55"/>
    <p:sldId id="293" r:id="rId56"/>
    <p:sldId id="275" r:id="rId57"/>
    <p:sldId id="311" r:id="rId58"/>
    <p:sldId id="285" r:id="rId59"/>
    <p:sldId id="263" r:id="rId60"/>
  </p:sldIdLst>
  <p:sldSz cx="12192000" cy="6858000"/>
  <p:notesSz cx="6858000" cy="9144000"/>
  <p:embeddedFontLst>
    <p:embeddedFont>
      <p:font typeface="Andale Mono" panose="020B0509000000000004" pitchFamily="49" charset="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entury Gothic" panose="020B0502020202020204" pitchFamily="34" charset="0"/>
      <p:regular r:id="rId68"/>
      <p:bold r:id="rId69"/>
      <p:italic r:id="rId70"/>
      <p:boldItalic r:id="rId71"/>
    </p:embeddedFont>
    <p:embeddedFont>
      <p:font typeface="Galano Grotesque Light" pitchFamily="2" charset="77"/>
      <p:regular r:id="rId72"/>
    </p:embeddedFont>
    <p:embeddedFont>
      <p:font typeface="Galano Grotesque Medium" pitchFamily="2" charset="77"/>
      <p:regular r:id="rId73"/>
    </p:embeddedFont>
    <p:embeddedFont>
      <p:font typeface="Montserrat Light" pitchFamily="2" charset="77"/>
      <p:regular r:id="rId74"/>
      <p: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07"/>
            <p14:sldId id="295"/>
            <p14:sldId id="296"/>
            <p14:sldId id="305"/>
            <p14:sldId id="317"/>
            <p14:sldId id="318"/>
            <p14:sldId id="276"/>
            <p14:sldId id="286"/>
            <p14:sldId id="287"/>
            <p14:sldId id="281"/>
            <p14:sldId id="306"/>
            <p14:sldId id="289"/>
            <p14:sldId id="290"/>
            <p14:sldId id="291"/>
            <p14:sldId id="273"/>
            <p14:sldId id="314"/>
            <p14:sldId id="310"/>
            <p14:sldId id="304"/>
            <p14:sldId id="316"/>
            <p14:sldId id="271"/>
            <p14:sldId id="272"/>
            <p14:sldId id="282"/>
            <p14:sldId id="292"/>
            <p14:sldId id="322"/>
            <p14:sldId id="323"/>
            <p14:sldId id="324"/>
            <p14:sldId id="293"/>
            <p14:sldId id="275"/>
            <p14:sldId id="31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73E"/>
    <a:srgbClr val="4974B8"/>
    <a:srgbClr val="558ADF"/>
    <a:srgbClr val="61A83F"/>
    <a:srgbClr val="41669F"/>
    <a:srgbClr val="375494"/>
    <a:srgbClr val="283483"/>
    <a:srgbClr val="FFFD78"/>
    <a:srgbClr val="575756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7" autoAdjust="0"/>
    <p:restoredTop sz="84513"/>
  </p:normalViewPr>
  <p:slideViewPr>
    <p:cSldViewPr snapToGrid="0">
      <p:cViewPr varScale="1">
        <p:scale>
          <a:sx n="92" d="100"/>
          <a:sy n="92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15/11/2019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482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934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1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10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902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7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24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76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 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 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”.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396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 </a:t>
            </a:r>
          </a:p>
          <a:p>
            <a:pPr marL="0" indent="0">
              <a:buFontTx/>
              <a:buNone/>
            </a:pPr>
            <a:r>
              <a:rPr lang="pl-PL" dirty="0" err="1"/>
              <a:t>zfixowac</a:t>
            </a:r>
            <a:r>
              <a:rPr lang="pl-PL" dirty="0"/>
              <a:t> graf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53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570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20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31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738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12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resetuje lokalny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do określonego stanu, przydatne gdy użyliśmy </a:t>
            </a:r>
            <a:r>
              <a:rPr lang="pl-PL" i="1" u="sng" dirty="0"/>
              <a:t>git </a:t>
            </a:r>
            <a:r>
              <a:rPr lang="pl-PL" i="1" u="sng" dirty="0" err="1"/>
              <a:t>add</a:t>
            </a:r>
            <a:r>
              <a:rPr lang="pl-PL" i="1" dirty="0"/>
              <a:t> na pliku którego nie chcieliśmy </a:t>
            </a:r>
            <a:r>
              <a:rPr lang="pl-PL" i="1" dirty="0" err="1"/>
              <a:t>zacommitować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</a:t>
            </a:r>
            <a:r>
              <a:rPr lang="pl-PL" dirty="0"/>
              <a:t>– wycofuje wszystkie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-- &lt;file&gt; </a:t>
            </a:r>
            <a:r>
              <a:rPr lang="pl-PL" dirty="0"/>
              <a:t>–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git reset --hard </a:t>
            </a:r>
            <a:r>
              <a:rPr lang="pl-PL" dirty="0"/>
              <a:t>– nie tylko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ale również usuwa wszystkie dokonane zmiany w śledzonych plikach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rm</a:t>
            </a:r>
            <a:r>
              <a:rPr lang="pl-PL" b="1" dirty="0">
                <a:solidFill>
                  <a:schemeClr val="accent2"/>
                </a:solidFill>
              </a:rPr>
              <a:t> &lt;file&gt;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mv &lt;</a:t>
            </a:r>
            <a:r>
              <a:rPr lang="pl-PL" b="1" dirty="0" err="1">
                <a:solidFill>
                  <a:schemeClr val="accent2"/>
                </a:solidFill>
              </a:rPr>
              <a:t>old_name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new_name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9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0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generowane w ramach budowania projektu (np. katalog </a:t>
            </a:r>
            <a:r>
              <a:rPr lang="pl-PL" i="1" dirty="0"/>
              <a:t>build</a:t>
            </a:r>
            <a:r>
              <a:rPr lang="pl-PL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tymczasowe</a:t>
            </a:r>
          </a:p>
          <a:p>
            <a:pPr marL="0" indent="0">
              <a:buNone/>
            </a:pPr>
            <a:r>
              <a:rPr lang="pl-PL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.gitignore </a:t>
            </a:r>
            <a:r>
              <a:rPr lang="pl-PL" dirty="0"/>
              <a:t>– plik wersjonowany (</a:t>
            </a:r>
            <a:r>
              <a:rPr lang="pl-PL" dirty="0">
                <a:sym typeface="Wingdings" pitchFamily="2" charset="2"/>
              </a:rPr>
              <a:t>wzorce współdzielone)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.git/info/exclude </a:t>
            </a:r>
            <a:r>
              <a:rPr lang="pl-PL" dirty="0"/>
              <a:t>– plik nie podlegający wersjonowaniu (wzorce prywatne)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10965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235846"/>
            <a:ext cx="9000209" cy="40226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2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puste linie i zaczynające się od # </a:t>
            </a:r>
            <a:r>
              <a:rPr lang="pl-PL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można korzystać z operatora zakresów znaków [a-</a:t>
            </a:r>
            <a:r>
              <a:rPr lang="pl-PL" dirty="0" err="1"/>
              <a:t>zA</a:t>
            </a:r>
            <a:r>
              <a:rPr lang="pl-PL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! umożliwia zanegowanie wzorca poprzedzającego</a:t>
            </a:r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659295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422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wyłącznie katalog lub plik </a:t>
                      </a:r>
                      <a:r>
                        <a:rPr lang="pl-PL" i="1" dirty="0"/>
                        <a:t>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o nazwie build np. </a:t>
                      </a:r>
                      <a:r>
                        <a:rPr lang="pl-PL" i="1" dirty="0"/>
                        <a:t>build</a:t>
                      </a:r>
                      <a:r>
                        <a:rPr lang="pl-PL" i="0" dirty="0"/>
                        <a:t>, </a:t>
                      </a:r>
                      <a:r>
                        <a:rPr lang="pl-PL" i="1" dirty="0"/>
                        <a:t>project/build, project/module/build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lub pliki o nazwie </a:t>
                      </a:r>
                      <a:r>
                        <a:rPr lang="pl-PL" i="1" dirty="0"/>
                        <a:t>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8686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06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70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1596015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50970"/>
              </p:ext>
            </p:extLst>
          </p:nvPr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42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20994"/>
              </p:ext>
            </p:extLst>
          </p:nvPr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483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370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branch &lt;</a:t>
            </a:r>
            <a:r>
              <a:rPr lang="pl-PL" b="1" dirty="0" err="1">
                <a:solidFill>
                  <a:schemeClr val="accent2"/>
                </a:solidFill>
              </a:rPr>
              <a:t>branch_name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i="1" dirty="0"/>
              <a:t>– utworzenie nowego brancha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&lt;</a:t>
            </a:r>
            <a:r>
              <a:rPr lang="pl-PL" b="1" dirty="0" err="1">
                <a:solidFill>
                  <a:schemeClr val="accent2"/>
                </a:solidFill>
              </a:rPr>
              <a:t>branch</a:t>
            </a:r>
            <a:r>
              <a:rPr lang="pl-PL" b="1" dirty="0">
                <a:solidFill>
                  <a:schemeClr val="accent2"/>
                </a:solidFill>
              </a:rPr>
              <a:t> _</a:t>
            </a:r>
            <a:r>
              <a:rPr lang="pl-PL" b="1" dirty="0" err="1">
                <a:solidFill>
                  <a:schemeClr val="accent2"/>
                </a:solidFill>
              </a:rPr>
              <a:t>name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– przełączenie się na danego brancha w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–b &lt;</a:t>
            </a:r>
            <a:r>
              <a:rPr lang="pl-PL" b="1" dirty="0" err="1">
                <a:solidFill>
                  <a:schemeClr val="accent2"/>
                </a:solidFill>
              </a:rPr>
              <a:t>branch</a:t>
            </a:r>
            <a:r>
              <a:rPr lang="pl-PL" b="1" dirty="0">
                <a:solidFill>
                  <a:schemeClr val="accent2"/>
                </a:solidFill>
              </a:rPr>
              <a:t> _</a:t>
            </a:r>
            <a:r>
              <a:rPr lang="pl-PL" b="1" dirty="0" err="1">
                <a:solidFill>
                  <a:schemeClr val="accent2"/>
                </a:solidFill>
              </a:rPr>
              <a:t>name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utworzenie nowego brancha i przełączenie się na niego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–a </a:t>
            </a:r>
            <a:r>
              <a:rPr lang="pl-PL" dirty="0"/>
              <a:t>– wylistowanie </a:t>
            </a:r>
            <a:r>
              <a:rPr lang="pl-PL" dirty="0" err="1"/>
              <a:t>branchy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–d &lt;</a:t>
            </a:r>
            <a:r>
              <a:rPr lang="pl-PL" b="1" dirty="0" err="1">
                <a:solidFill>
                  <a:schemeClr val="accent2"/>
                </a:solidFill>
              </a:rPr>
              <a:t>branch</a:t>
            </a:r>
            <a:r>
              <a:rPr lang="pl-PL" b="1" dirty="0">
                <a:solidFill>
                  <a:schemeClr val="accent2"/>
                </a:solidFill>
              </a:rPr>
              <a:t> _</a:t>
            </a:r>
            <a:r>
              <a:rPr lang="pl-PL" b="1" dirty="0" err="1">
                <a:solidFill>
                  <a:schemeClr val="accent2"/>
                </a:solidFill>
              </a:rPr>
              <a:t>name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usunięcie </a:t>
            </a:r>
            <a:r>
              <a:rPr lang="pl-PL" dirty="0" err="1"/>
              <a:t>brancha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199" y="5030081"/>
            <a:ext cx="10250348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b="1" dirty="0"/>
              <a:t>    Dobre praktyki:</a:t>
            </a:r>
          </a:p>
          <a:p>
            <a:pPr>
              <a:buClr>
                <a:srgbClr val="61A83F"/>
              </a:buClr>
              <a:buFont typeface="Wingdings" pitchFamily="2" charset="2"/>
              <a:buChar char="ü"/>
            </a:pPr>
            <a:r>
              <a:rPr lang="pl-PL" dirty="0"/>
              <a:t>„master” to wersja działająca</a:t>
            </a:r>
          </a:p>
          <a:p>
            <a:pPr>
              <a:buClr>
                <a:srgbClr val="61A83F"/>
              </a:buClr>
              <a:buFont typeface="Wingdings" pitchFamily="2" charset="2"/>
              <a:buChar char="ü"/>
            </a:pPr>
            <a:r>
              <a:rPr lang="pl-PL" dirty="0"/>
              <a:t>nazwa </a:t>
            </a:r>
            <a:r>
              <a:rPr lang="pl-PL" dirty="0" err="1"/>
              <a:t>brancha</a:t>
            </a:r>
            <a:r>
              <a:rPr lang="pl-PL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195943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677759" cy="41925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>
                <a:sym typeface="Wingdings" pitchFamily="2" charset="2"/>
              </a:rPr>
              <a:t>Sposoby które umożliwiają wskazanie konkretnego snapshota: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2000" i="1" dirty="0">
                <a:sym typeface="Wingdings" pitchFamily="2" charset="2"/>
              </a:rPr>
              <a:t>(pełna lub skrócona min 4 znaki, zazwyczaj 8)</a:t>
            </a:r>
          </a:p>
          <a:p>
            <a:pPr>
              <a:buFont typeface="Wingdings" pitchFamily="2" charset="2"/>
              <a:buChar char="ü"/>
            </a:pPr>
            <a:r>
              <a:rPr lang="pl-PL" sz="2000" i="1" dirty="0">
                <a:sym typeface="Wingdings" pitchFamily="2" charset="2"/>
              </a:rPr>
              <a:t>Nazwa </a:t>
            </a: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2000" i="1" dirty="0">
                <a:sym typeface="Wingdings" pitchFamily="2" charset="2"/>
              </a:rPr>
              <a:t> – aktualnie wybrany snapshot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2000" i="1" dirty="0">
                <a:sym typeface="Wingdings" pitchFamily="2" charset="2"/>
              </a:rPr>
              <a:t>- rodzic aktualnie wybranego snapshota (równoznaczne z HEAD~)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2000" i="1" dirty="0">
                <a:sym typeface="Wingdings" pitchFamily="2" charset="2"/>
              </a:rPr>
              <a:t>– drugi rodzic aktualnie wybranego snapshota (użyteczne przy </a:t>
            </a:r>
            <a:r>
              <a:rPr lang="pl-PL" sz="2000" i="1" dirty="0" err="1">
                <a:sym typeface="Wingdings" pitchFamily="2" charset="2"/>
              </a:rPr>
              <a:t>mergowaniu</a:t>
            </a:r>
            <a:r>
              <a:rPr lang="pl-PL" sz="2000" i="1" dirty="0">
                <a:sym typeface="Wingdings" pitchFamily="2" charset="2"/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2000" i="1" dirty="0">
                <a:sym typeface="Wingdings" pitchFamily="2" charset="2"/>
              </a:rPr>
              <a:t>– trzeci przodek aktualnie wybranego snapshota </a:t>
            </a:r>
          </a:p>
          <a:p>
            <a:pPr>
              <a:buFont typeface="Wingdings" pitchFamily="2" charset="2"/>
              <a:buChar char="ü"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5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nowy branch </a:t>
            </a:r>
            <a:r>
              <a:rPr lang="pl-PL" sz="2000" i="1" dirty="0"/>
              <a:t>feature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 i przełącz się na niego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Wprowadź zmiany i stwórz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3. Przełącz się na brancha </a:t>
            </a:r>
            <a:r>
              <a:rPr lang="pl-PL" sz="2000" i="1" dirty="0"/>
              <a:t>master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Wprowadź zmiany i stwórz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5. 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3992267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–b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nowego brancha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istniejącego brancha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pl-PL" sz="2000" dirty="0" err="1">
                <a:solidFill>
                  <a:schemeClr val="bg2"/>
                </a:solidFill>
              </a:rPr>
              <a:t>graph</a:t>
            </a:r>
            <a:r>
              <a:rPr lang="pl-PL" sz="2000" dirty="0">
                <a:solidFill>
                  <a:schemeClr val="bg2"/>
                </a:solidFill>
              </a:rPr>
              <a:t> 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1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zapisuje śledzone pliki w schowku, z którego możemy je później odzyskać.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dirty="0"/>
              <a:t>– zapisuje wszystkie śledzone pliki do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list </a:t>
            </a:r>
            <a:r>
              <a:rPr lang="pl-PL" dirty="0"/>
              <a:t>– wyświetla listę zmian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b="1" dirty="0" err="1">
                <a:solidFill>
                  <a:schemeClr val="accent2"/>
                </a:solidFill>
              </a:rPr>
              <a:t>apply</a:t>
            </a:r>
            <a:r>
              <a:rPr lang="pl-PL" b="1" dirty="0">
                <a:solidFill>
                  <a:schemeClr val="accent2"/>
                </a:solidFill>
              </a:rPr>
              <a:t> &lt;i&gt; </a:t>
            </a:r>
            <a:r>
              <a:rPr lang="pl-PL" dirty="0"/>
              <a:t>– aplikuje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pop &lt;i&gt;</a:t>
            </a:r>
            <a:r>
              <a:rPr lang="pl-PL" dirty="0"/>
              <a:t> – aplikuje zmiany ze schowka i usuwa je z listy zmian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drop &lt;i&gt;</a:t>
            </a:r>
            <a:r>
              <a:rPr lang="pl-PL" dirty="0"/>
              <a:t> – usuwa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28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37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25263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wykorzystywane do stworzenia kopii już istniejącego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&lt;</a:t>
            </a:r>
            <a:r>
              <a:rPr lang="pl-PL" b="1" dirty="0" err="1">
                <a:solidFill>
                  <a:srgbClr val="4974B8"/>
                </a:solidFill>
              </a:rPr>
              <a:t>url</a:t>
            </a:r>
            <a:r>
              <a:rPr lang="pl-PL" b="1" dirty="0">
                <a:solidFill>
                  <a:srgbClr val="4974B8"/>
                </a:solidFill>
              </a:rPr>
              <a:t>&gt;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</a:t>
            </a:r>
            <a:r>
              <a:rPr lang="pl-PL" b="1" dirty="0" err="1">
                <a:solidFill>
                  <a:srgbClr val="4974B8"/>
                </a:solidFill>
              </a:rPr>
              <a:t>https</a:t>
            </a:r>
            <a:r>
              <a:rPr lang="pl-PL" b="1" dirty="0">
                <a:solidFill>
                  <a:srgbClr val="4974B8"/>
                </a:solidFill>
              </a:rPr>
              <a:t>://</a:t>
            </a:r>
            <a:r>
              <a:rPr lang="pl-PL" b="1" dirty="0" err="1">
                <a:solidFill>
                  <a:srgbClr val="4974B8"/>
                </a:solidFill>
              </a:rPr>
              <a:t>gitlab.com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KainosGitCourse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intro.git</a:t>
            </a:r>
            <a:endParaRPr lang="pl-PL" b="1" dirty="0">
              <a:solidFill>
                <a:srgbClr val="4974B8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pl-PL" dirty="0"/>
              <a:t>Polecenie inicjalizuje repozytorium + kopiuje dane z istniejącego repozytorium do nowego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</p:spTree>
    <p:extLst>
      <p:ext uri="{BB962C8B-B14F-4D97-AF65-F5344CB8AC3E}">
        <p14:creationId xmlns:p14="http://schemas.microsoft.com/office/powerpoint/2010/main" val="2593723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…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2553134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wysłania lokalnych snapshotów (ang. commit) do zdalnego repozytorium </a:t>
            </a:r>
            <a:r>
              <a:rPr lang="pl-PL" dirty="0"/>
              <a:t>repozytorium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948829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Sklonuj </a:t>
            </a:r>
            <a:r>
              <a:rPr lang="pl-PL" sz="2000" dirty="0" err="1">
                <a:solidFill>
                  <a:schemeClr val="bg2"/>
                </a:solidFill>
              </a:rPr>
              <a:t>repo</a:t>
            </a:r>
            <a:r>
              <a:rPr lang="pl-PL" sz="2000" dirty="0">
                <a:solidFill>
                  <a:schemeClr val="bg2"/>
                </a:solidFill>
              </a:rPr>
              <a:t> - tu link do przygotowanego </a:t>
            </a:r>
            <a:r>
              <a:rPr lang="pl-PL" sz="2000" dirty="0" err="1">
                <a:solidFill>
                  <a:schemeClr val="bg2"/>
                </a:solidFill>
              </a:rPr>
              <a:t>repo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2. Utwórz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- do wymyślenia jak mają je nazwać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Każdy tworzy swój plik – do wymyślenia co tam miało by być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</a:t>
            </a:r>
            <a:r>
              <a:rPr lang="pl-PL" sz="2000" dirty="0" err="1">
                <a:solidFill>
                  <a:schemeClr val="bg2"/>
                </a:solidFill>
              </a:rPr>
              <a:t>Commitują</a:t>
            </a:r>
            <a:r>
              <a:rPr lang="pl-PL" sz="2000" dirty="0">
                <a:solidFill>
                  <a:schemeClr val="bg2"/>
                </a:solidFill>
              </a:rPr>
              <a:t> zmiany i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</a:t>
            </a:r>
            <a:r>
              <a:rPr lang="pl-PL" sz="2000" dirty="0" err="1">
                <a:solidFill>
                  <a:schemeClr val="bg2"/>
                </a:solidFill>
              </a:rPr>
              <a:t>repo</a:t>
            </a:r>
            <a:r>
              <a:rPr lang="pl-PL" sz="2000" dirty="0">
                <a:solidFill>
                  <a:schemeClr val="bg2"/>
                </a:solidFill>
              </a:rPr>
              <a:t> ich </a:t>
            </a:r>
            <a:r>
              <a:rPr lang="pl-PL" sz="2000" dirty="0" err="1">
                <a:solidFill>
                  <a:schemeClr val="bg2"/>
                </a:solidFill>
              </a:rPr>
              <a:t>branchy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Pokazujemy, że w zdalnym </a:t>
            </a:r>
            <a:r>
              <a:rPr lang="pl-PL" sz="2000" dirty="0" err="1">
                <a:solidFill>
                  <a:schemeClr val="bg2"/>
                </a:solidFill>
              </a:rPr>
              <a:t>repo</a:t>
            </a:r>
            <a:r>
              <a:rPr lang="pl-PL" sz="2000" dirty="0">
                <a:solidFill>
                  <a:schemeClr val="bg2"/>
                </a:solidFill>
              </a:rPr>
              <a:t> jest tyle </a:t>
            </a:r>
            <a:r>
              <a:rPr lang="pl-PL" sz="2000" dirty="0" err="1">
                <a:solidFill>
                  <a:schemeClr val="bg2"/>
                </a:solidFill>
              </a:rPr>
              <a:t>branchy</a:t>
            </a:r>
            <a:r>
              <a:rPr lang="pl-PL" sz="2000" dirty="0">
                <a:solidFill>
                  <a:schemeClr val="bg2"/>
                </a:solidFill>
              </a:rPr>
              <a:t> ile uczestników i na każdym jest tylko jeden plik.</a:t>
            </a:r>
          </a:p>
          <a:p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5. </a:t>
            </a:r>
            <a:r>
              <a:rPr lang="pl-PL" sz="2000" dirty="0" err="1">
                <a:solidFill>
                  <a:schemeClr val="bg2"/>
                </a:solidFill>
              </a:rPr>
              <a:t>Mergują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branche</a:t>
            </a:r>
            <a:r>
              <a:rPr lang="pl-PL" sz="2000" dirty="0">
                <a:solidFill>
                  <a:schemeClr val="bg2"/>
                </a:solidFill>
              </a:rPr>
              <a:t> do mastera.</a:t>
            </a:r>
          </a:p>
          <a:p>
            <a:endParaRPr lang="pl-PL" sz="2000" dirty="0">
              <a:solidFill>
                <a:schemeClr val="bg2"/>
              </a:solidFill>
            </a:endParaRPr>
          </a:p>
          <a:p>
            <a:r>
              <a:rPr lang="pl-PL" sz="1600" dirty="0">
                <a:solidFill>
                  <a:schemeClr val="lt1"/>
                </a:solidFill>
                <a:latin typeface="Andale Mono" panose="020B0509000000000004" pitchFamily="49" charset="0"/>
              </a:rPr>
              <a:t>Pokazujemy że w masterze są pliki wszystkich.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31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47900F-0140-4C41-9E53-C8C78EEC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54" y="3377219"/>
            <a:ext cx="403185" cy="403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581CC-860C-FE44-BBF8-F08743907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8" y="3377219"/>
            <a:ext cx="403185" cy="403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DA3AB7-ADEF-8F4A-A879-92CA5C9CE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79" y="4143032"/>
            <a:ext cx="403185" cy="403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66BA85-F309-6849-BF70-D68965FAE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73" y="4956105"/>
            <a:ext cx="403185" cy="403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ACC25C-BAB8-A640-9E09-97B1BC14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53" y="4956105"/>
            <a:ext cx="403185" cy="4031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3803246" y="3780404"/>
            <a:ext cx="1" cy="1175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004839" y="3578812"/>
            <a:ext cx="948159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E6687-423F-3A4B-8499-5549AC635F4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004839" y="5157698"/>
            <a:ext cx="943334" cy="750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5FF151-F057-3847-B87A-CB1C86623D9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5149766" y="3780404"/>
            <a:ext cx="4825" cy="1175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5FA9973-E06A-6B46-B8F2-1B687744E36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16200000" flipH="1">
            <a:off x="5701517" y="3233477"/>
            <a:ext cx="362628" cy="1456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04A02A0-1BFC-9345-BAED-56ABF35871E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5675475" y="4020508"/>
            <a:ext cx="409888" cy="14613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66423" y="2868308"/>
            <a:ext cx="1220166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3809029" y="5554480"/>
            <a:ext cx="1220166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5592497" y="3518166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branch</a:t>
            </a:r>
            <a:endParaRPr lang="pl-P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5595394" y="4897179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3193162" y="1504382"/>
            <a:ext cx="1220166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remote</a:t>
            </a:r>
            <a:endParaRPr lang="pl-P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752F26-44CF-4C4F-9CF3-968698BC97BF}"/>
              </a:ext>
            </a:extLst>
          </p:cNvPr>
          <p:cNvCxnSpPr/>
          <p:nvPr/>
        </p:nvCxnSpPr>
        <p:spPr>
          <a:xfrm flipV="1">
            <a:off x="4560425" y="2057458"/>
            <a:ext cx="0" cy="4505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CB6B06-7D16-3E4E-9E38-031958078B71}"/>
              </a:ext>
            </a:extLst>
          </p:cNvPr>
          <p:cNvCxnSpPr/>
          <p:nvPr/>
        </p:nvCxnSpPr>
        <p:spPr>
          <a:xfrm flipV="1">
            <a:off x="5880419" y="2115560"/>
            <a:ext cx="0" cy="4505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67B54-1D2A-454A-B0AA-30B3614D86D9}"/>
              </a:ext>
            </a:extLst>
          </p:cNvPr>
          <p:cNvSpPr/>
          <p:nvPr/>
        </p:nvSpPr>
        <p:spPr>
          <a:xfrm>
            <a:off x="5351358" y="1552209"/>
            <a:ext cx="1220166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local</a:t>
            </a:r>
            <a:endParaRPr lang="pl-P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3219690" y="2120826"/>
            <a:ext cx="1220166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4623603" y="2134226"/>
            <a:ext cx="1220166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5959514" y="2134226"/>
            <a:ext cx="1220166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branch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02613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Przed tym zadaniem trzeba omówić rozwiązywanie konfliktów.</a:t>
            </a:r>
          </a:p>
          <a:p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W zadaniu studenci powinni edytować ten sam plik i uzyskać konflikty, które będą musieli rozwiązać.</a:t>
            </a:r>
          </a:p>
          <a:p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5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11870</TotalTime>
  <Words>3726</Words>
  <Application>Microsoft Macintosh PowerPoint</Application>
  <PresentationFormat>Widescreen</PresentationFormat>
  <Paragraphs>498</Paragraphs>
  <Slides>56</Slides>
  <Notes>42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Century Gothic</vt:lpstr>
      <vt:lpstr>Andale Mono</vt:lpstr>
      <vt:lpstr>Galano Grotesque Medium</vt:lpstr>
      <vt:lpstr>Calibri</vt:lpstr>
      <vt:lpstr>Montserrat Light</vt:lpstr>
      <vt:lpstr>Arial</vt:lpstr>
      <vt:lpstr>Galano Grotesque Light</vt:lpstr>
      <vt:lpstr>Wingdings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Usuwanie plików ze staging area polecenie: git reset</vt:lpstr>
      <vt:lpstr>Usuwanie plików z repozytorium polecenie: git rm</vt:lpstr>
      <vt:lpstr>Przenoszenie plików polecenie: git mv</vt:lpstr>
      <vt:lpstr>Zadanie 5</vt:lpstr>
      <vt:lpstr>Zwiększanie komfortu pracy z terminalem Skrypty poprawiające wygląd i zachowanie terminala</vt:lpstr>
      <vt:lpstr>Zwiększanie komfortu pracy z terminalem Skrypty poprawiające wygląd i zachowanie terminala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6</vt:lpstr>
      <vt:lpstr>Konfiguracja GITa Poziomy konfiguracji i pliki konfiguracyjne</vt:lpstr>
      <vt:lpstr>Konfiguracja GITa polecenie: git config</vt:lpstr>
      <vt:lpstr>Konfiguracja GITa zmienne konfiguracyjne</vt:lpstr>
      <vt:lpstr>Praca z branchami </vt:lpstr>
      <vt:lpstr>Wskazywanie snapshota </vt:lpstr>
      <vt:lpstr>Zadanie 7</vt:lpstr>
      <vt:lpstr>Stashowanie plików polecenie: git stash</vt:lpstr>
      <vt:lpstr>Stashowanie plików polecenie: git stash</vt:lpstr>
      <vt:lpstr>Praca zespołowa z wykorzystaniem GITa</vt:lpstr>
      <vt:lpstr>Klonowanie zdalnego repozytorium polecenie: git clone</vt:lpstr>
      <vt:lpstr>Wysłanie snapshotów do repozytorium polecenie: git pull</vt:lpstr>
      <vt:lpstr>Wysłanie snapshotów do repozytorium polecenie: git push</vt:lpstr>
      <vt:lpstr>Zadanie 8</vt:lpstr>
      <vt:lpstr>Podsumowanie</vt:lpstr>
      <vt:lpstr>Zadanie 9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188</cp:revision>
  <dcterms:created xsi:type="dcterms:W3CDTF">2019-11-06T13:29:35Z</dcterms:created>
  <dcterms:modified xsi:type="dcterms:W3CDTF">2019-11-15T15:11:18Z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